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9228" r:id="rId3"/>
    <p:sldId id="9215" r:id="rId5"/>
    <p:sldId id="9229" r:id="rId6"/>
    <p:sldId id="9192" r:id="rId7"/>
    <p:sldId id="9221" r:id="rId8"/>
    <p:sldId id="9235" r:id="rId9"/>
    <p:sldId id="9252" r:id="rId10"/>
    <p:sldId id="9253" r:id="rId11"/>
    <p:sldId id="9254" r:id="rId12"/>
    <p:sldId id="9230" r:id="rId13"/>
  </p:sldIdLst>
  <p:sldSz cx="12858750" cy="723265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微软雅黑" panose="020B0503020204020204" pitchFamily="34" charset="-122"/>
      <p:regular r:id="rId22"/>
    </p:embeddedFont>
    <p:embeddedFont>
      <p:font typeface="时尚中黑简体" panose="01010104010101010101" pitchFamily="2" charset="-122"/>
      <p:regular r:id="rId23"/>
    </p:embeddedFont>
    <p:embeddedFont>
      <p:font typeface="Impact" panose="020B0806030902050204" pitchFamily="34" charset="0"/>
      <p:regular r:id="rId24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92F1"/>
    <a:srgbClr val="FF9201"/>
    <a:srgbClr val="969696"/>
    <a:srgbClr val="2278F4"/>
    <a:srgbClr val="000000"/>
    <a:srgbClr val="FF3B5E"/>
    <a:srgbClr val="18A6FF"/>
    <a:srgbClr val="F2F2F2"/>
    <a:srgbClr val="4BBAFF"/>
    <a:srgbClr val="8AE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10" autoAdjust="0"/>
    <p:restoredTop sz="95394" autoAdjust="0"/>
  </p:normalViewPr>
  <p:slideViewPr>
    <p:cSldViewPr>
      <p:cViewPr varScale="1">
        <p:scale>
          <a:sx n="102" d="100"/>
          <a:sy n="102" d="100"/>
        </p:scale>
        <p:origin x="126" y="156"/>
      </p:cViewPr>
      <p:guideLst>
        <p:guide orient="horz" pos="328"/>
        <p:guide pos="4050"/>
        <p:guide orient="horz" pos="4183"/>
        <p:guide pos="603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283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7072710"/>
            <a:ext cx="12858398" cy="159939"/>
          </a:xfrm>
          <a:prstGeom prst="rect">
            <a:avLst/>
          </a:prstGeom>
          <a:solidFill>
            <a:srgbClr val="109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0" y="344455"/>
            <a:ext cx="12858750" cy="307777"/>
            <a:chOff x="0" y="344455"/>
            <a:chExt cx="12858750" cy="307777"/>
          </a:xfrm>
        </p:grpSpPr>
        <p:sp>
          <p:nvSpPr>
            <p:cNvPr id="15" name="TextBox 8"/>
            <p:cNvSpPr txBox="1"/>
            <p:nvPr/>
          </p:nvSpPr>
          <p:spPr>
            <a:xfrm>
              <a:off x="1172791" y="344455"/>
              <a:ext cx="2808312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环己烯的制备及定性鉴定</a:t>
              </a:r>
              <a:endPara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0" y="498344"/>
              <a:ext cx="12858750" cy="0"/>
              <a:chOff x="38955" y="726011"/>
              <a:chExt cx="11078925" cy="0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38955" y="726011"/>
                <a:ext cx="886379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3593102" y="726011"/>
                <a:ext cx="7524778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09" b="1433"/>
          <a:stretch>
            <a:fillRect/>
          </a:stretch>
        </p:blipFill>
        <p:spPr>
          <a:xfrm>
            <a:off x="4898" y="-1"/>
            <a:ext cx="12848954" cy="72326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" t="1445" r="1443" b="16965"/>
          <a:stretch>
            <a:fillRect/>
          </a:stretch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" t="15452" r="1016" b="1900"/>
          <a:stretch>
            <a:fillRect/>
          </a:stretch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" t="8522" r="837" b="8522"/>
          <a:stretch>
            <a:fillRect/>
          </a:stretch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" t="8642" r="980" b="8642"/>
          <a:stretch>
            <a:fillRect/>
          </a:stretch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63930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300" indent="-241300" algn="l" defTabSz="963930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5" kern="1200">
          <a:solidFill>
            <a:schemeClr val="tx1"/>
          </a:solidFill>
          <a:latin typeface="+mn-lt"/>
          <a:ea typeface="+mn-ea"/>
          <a:cs typeface="+mn-cs"/>
        </a:defRPr>
      </a:lvl1pPr>
      <a:lvl2pPr marL="723265" indent="-241300" algn="l" defTabSz="96393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30" kern="1200">
          <a:solidFill>
            <a:schemeClr val="tx1"/>
          </a:solidFill>
          <a:latin typeface="+mn-lt"/>
          <a:ea typeface="+mn-ea"/>
          <a:cs typeface="+mn-cs"/>
        </a:defRPr>
      </a:lvl2pPr>
      <a:lvl3pPr marL="1205230" indent="-241300" algn="l" defTabSz="96393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10" kern="1200">
          <a:solidFill>
            <a:schemeClr val="tx1"/>
          </a:solidFill>
          <a:latin typeface="+mn-lt"/>
          <a:ea typeface="+mn-ea"/>
          <a:cs typeface="+mn-cs"/>
        </a:defRPr>
      </a:lvl3pPr>
      <a:lvl4pPr marL="1687830" indent="-241300" algn="l" defTabSz="96393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169795" indent="-241300" algn="l" defTabSz="96393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651760" indent="-241300" algn="l" defTabSz="96393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134360" indent="-241300" algn="l" defTabSz="96393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616325" indent="-241300" algn="l" defTabSz="96393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098290" indent="-241300" algn="l" defTabSz="96393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393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1965" algn="l" defTabSz="96393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64565" algn="l" defTabSz="96393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46530" algn="l" defTabSz="96393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28495" algn="l" defTabSz="96393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11095" algn="l" defTabSz="96393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93060" algn="l" defTabSz="96393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75025" algn="l" defTabSz="96393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56990" algn="l" defTabSz="96393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1.v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wmf"/><Relationship Id="rId6" Type="http://schemas.openxmlformats.org/officeDocument/2006/relationships/oleObject" Target="../embeddings/oleObject3.bin"/><Relationship Id="rId5" Type="http://schemas.openxmlformats.org/officeDocument/2006/relationships/image" Target="../media/image8.wmf"/><Relationship Id="rId4" Type="http://schemas.openxmlformats.org/officeDocument/2006/relationships/oleObject" Target="../embeddings/oleObject2.bin"/><Relationship Id="rId3" Type="http://schemas.openxmlformats.org/officeDocument/2006/relationships/image" Target="../media/image7.wmf"/><Relationship Id="rId2" Type="http://schemas.openxmlformats.org/officeDocument/2006/relationships/oleObject" Target="../embeddings/oleObject1.bin"/><Relationship Id="rId10" Type="http://schemas.openxmlformats.org/officeDocument/2006/relationships/notesSlide" Target="../notesSlides/notesSlide5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2528307" y="1900907"/>
            <a:ext cx="7802136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环己烯的制备及定性鉴定</a:t>
            </a:r>
            <a:endParaRPr lang="zh-CN" altLang="en-US" sz="5400" b="1" dirty="0">
              <a:solidFill>
                <a:schemeClr val="bg1"/>
              </a:solidFill>
              <a:effectLst>
                <a:reflection blurRad="6350" stA="31000" endPos="20000" dist="63500" dir="5400000" sy="-100000" algn="bl" rotWithShape="0"/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 p14:presetBounceEnd="5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 txBox="1"/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五、思考题 </a:t>
            </a:r>
            <a:endParaRPr lang="zh-CN" altLang="en-US" sz="2800" b="1" dirty="0">
              <a:solidFill>
                <a:srgbClr val="1092F1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3"/>
          <p:cNvSpPr txBox="1"/>
          <p:nvPr/>
        </p:nvSpPr>
        <p:spPr>
          <a:xfrm>
            <a:off x="1028775" y="2104157"/>
            <a:ext cx="4757508" cy="91326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用磷酸作脱水剂比用浓硫酸作脱水剂有什么优点？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grpSp>
        <p:nvGrpSpPr>
          <p:cNvPr id="20" name="Group 824"/>
          <p:cNvGrpSpPr/>
          <p:nvPr/>
        </p:nvGrpSpPr>
        <p:grpSpPr>
          <a:xfrm rot="12600000">
            <a:off x="5864981" y="2454788"/>
            <a:ext cx="1541384" cy="1035754"/>
            <a:chOff x="-190679" y="0"/>
            <a:chExt cx="4758892" cy="3197797"/>
          </a:xfrm>
        </p:grpSpPr>
        <p:sp>
          <p:nvSpPr>
            <p:cNvPr id="21" name="Shape 820"/>
            <p:cNvSpPr/>
            <p:nvPr/>
          </p:nvSpPr>
          <p:spPr>
            <a:xfrm>
              <a:off x="874798" y="0"/>
              <a:ext cx="3693415" cy="3197797"/>
            </a:xfrm>
            <a:prstGeom prst="rightArrow">
              <a:avLst>
                <a:gd name="adj1" fmla="val 70636"/>
                <a:gd name="adj2" fmla="val 48674"/>
              </a:avLst>
            </a:prstGeom>
            <a:solidFill>
              <a:srgbClr val="1092F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Shape 821"/>
            <p:cNvSpPr/>
            <p:nvPr/>
          </p:nvSpPr>
          <p:spPr>
            <a:xfrm>
              <a:off x="-190679" y="520764"/>
              <a:ext cx="2156268" cy="2156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1092F1"/>
            </a:solidFill>
            <a:ln w="76200" cap="flat">
              <a:solidFill>
                <a:schemeClr val="bg1">
                  <a:lumMod val="8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Shape 823"/>
            <p:cNvSpPr/>
            <p:nvPr/>
          </p:nvSpPr>
          <p:spPr>
            <a:xfrm rot="9000000">
              <a:off x="357897" y="1028761"/>
              <a:ext cx="1059116" cy="11402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>
                  <a:solidFill>
                    <a:srgbClr val="F9FAFC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  <a:endParaRPr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4" name="Group 824"/>
          <p:cNvGrpSpPr/>
          <p:nvPr/>
        </p:nvGrpSpPr>
        <p:grpSpPr>
          <a:xfrm rot="12600000" flipH="1" flipV="1">
            <a:off x="5864981" y="3972200"/>
            <a:ext cx="1541384" cy="1035754"/>
            <a:chOff x="-190679" y="0"/>
            <a:chExt cx="4758892" cy="3197797"/>
          </a:xfrm>
        </p:grpSpPr>
        <p:sp>
          <p:nvSpPr>
            <p:cNvPr id="25" name="Shape 820"/>
            <p:cNvSpPr/>
            <p:nvPr/>
          </p:nvSpPr>
          <p:spPr>
            <a:xfrm>
              <a:off x="874798" y="0"/>
              <a:ext cx="3693415" cy="3197797"/>
            </a:xfrm>
            <a:prstGeom prst="rightArrow">
              <a:avLst>
                <a:gd name="adj1" fmla="val 70636"/>
                <a:gd name="adj2" fmla="val 48674"/>
              </a:avLst>
            </a:prstGeom>
            <a:solidFill>
              <a:srgbClr val="96969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Shape 821"/>
            <p:cNvSpPr/>
            <p:nvPr/>
          </p:nvSpPr>
          <p:spPr>
            <a:xfrm>
              <a:off x="-190679" y="520764"/>
              <a:ext cx="2156268" cy="2156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969696"/>
            </a:solidFill>
            <a:ln w="76200" cap="flat">
              <a:solidFill>
                <a:schemeClr val="bg1">
                  <a:lumMod val="8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Shape 823"/>
            <p:cNvSpPr/>
            <p:nvPr/>
          </p:nvSpPr>
          <p:spPr>
            <a:xfrm rot="19800000">
              <a:off x="357897" y="1028761"/>
              <a:ext cx="1059116" cy="11402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>
                  <a:solidFill>
                    <a:srgbClr val="F9FAFC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8" name="Text Placeholder 3"/>
          <p:cNvSpPr txBox="1"/>
          <p:nvPr/>
        </p:nvSpPr>
        <p:spPr>
          <a:xfrm>
            <a:off x="7581503" y="4576353"/>
            <a:ext cx="4392488" cy="13933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环己醇用磷酸脱水合成环己烯时，在所得的粗产品中可能含有哪些杂质？在精制过程中应如何除去？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9" grpId="0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2528307" y="1900907"/>
            <a:ext cx="7802136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环己烯的制备及定性鉴定</a:t>
            </a:r>
            <a:endParaRPr lang="zh-CN" altLang="en-US" sz="5400" b="1" dirty="0">
              <a:solidFill>
                <a:schemeClr val="bg1"/>
              </a:solidFill>
              <a:effectLst>
                <a:reflection blurRad="6350" stA="31000" endPos="20000" dist="63500" dir="5400000" sy="-100000" algn="bl" rotWithShape="0"/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 p14:presetBounceEnd="5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3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时尚中黑简体" panose="01010104010101010101" pitchFamily="2" charset="-122"/>
                <a:ea typeface="时尚中黑简体" panose="01010104010101010101" pitchFamily="2" charset="-122"/>
                <a:cs typeface="+mn-cs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2528307" y="1900907"/>
            <a:ext cx="7802136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环己烯的制备及定性鉴定</a:t>
            </a:r>
            <a:endParaRPr lang="zh-CN" altLang="en-US" sz="5400" b="1" dirty="0">
              <a:solidFill>
                <a:schemeClr val="bg1"/>
              </a:solidFill>
              <a:effectLst>
                <a:reflection blurRad="6350" stA="31000" endPos="20000" dist="63500" dir="5400000" sy="-100000" algn="bl" rotWithShape="0"/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 p14:presetBounceEnd="5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/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一、实验目的</a:t>
            </a:r>
            <a:endParaRPr lang="zh-CN" altLang="en-US" sz="2800" b="1" dirty="0">
              <a:solidFill>
                <a:srgbClr val="1092F1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1557858" y="3837464"/>
            <a:ext cx="1050810" cy="930989"/>
            <a:chOff x="4102997" y="3433060"/>
            <a:chExt cx="1520712" cy="1347797"/>
          </a:xfrm>
        </p:grpSpPr>
        <p:sp>
          <p:nvSpPr>
            <p:cNvPr id="20" name="Freeform 5"/>
            <p:cNvSpPr/>
            <p:nvPr/>
          </p:nvSpPr>
          <p:spPr bwMode="auto">
            <a:xfrm rot="10800000">
              <a:off x="4102997" y="3433060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969696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schemeClr val="bg1"/>
                </a:solidFill>
              </a:endParaRPr>
            </a:p>
          </p:txBody>
        </p:sp>
        <p:sp>
          <p:nvSpPr>
            <p:cNvPr id="21" name="文本框 32"/>
            <p:cNvSpPr txBox="1"/>
            <p:nvPr/>
          </p:nvSpPr>
          <p:spPr>
            <a:xfrm>
              <a:off x="4366404" y="359211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5" name="Text Placeholder 3"/>
          <p:cNvSpPr txBox="1"/>
          <p:nvPr/>
        </p:nvSpPr>
        <p:spPr>
          <a:xfrm>
            <a:off x="2854002" y="4053930"/>
            <a:ext cx="8399909" cy="4331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了解常规有机合成的程序和方法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了解有机物结构定性鉴定方法；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557858" y="2104157"/>
            <a:ext cx="1050810" cy="930989"/>
            <a:chOff x="2502793" y="4371105"/>
            <a:chExt cx="1520712" cy="1347797"/>
          </a:xfrm>
        </p:grpSpPr>
        <p:sp>
          <p:nvSpPr>
            <p:cNvPr id="15" name="Freeform 5"/>
            <p:cNvSpPr/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schemeClr val="bg1"/>
                </a:solidFill>
              </a:endParaRPr>
            </a:p>
          </p:txBody>
        </p:sp>
        <p:sp>
          <p:nvSpPr>
            <p:cNvPr id="16" name="文本框 26"/>
            <p:cNvSpPr txBox="1"/>
            <p:nvPr/>
          </p:nvSpPr>
          <p:spPr>
            <a:xfrm>
              <a:off x="2752106" y="457715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1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6" name="Text Placeholder 3"/>
          <p:cNvSpPr txBox="1"/>
          <p:nvPr/>
        </p:nvSpPr>
        <p:spPr>
          <a:xfrm>
            <a:off x="2854002" y="1960141"/>
            <a:ext cx="8687941" cy="13933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学习在酸催化下醇分子内脱水制备烯烃的基本原理和方法；学习分馏的基本原理及应用；学习萃取和洗涤的基本原理及应用；学习液体干燥的基本原理及干燥剂的选择原则；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557858" y="5344517"/>
            <a:ext cx="1050810" cy="930989"/>
            <a:chOff x="5706283" y="2501783"/>
            <a:chExt cx="1520712" cy="1347797"/>
          </a:xfrm>
        </p:grpSpPr>
        <p:sp>
          <p:nvSpPr>
            <p:cNvPr id="23" name="Freeform 5"/>
            <p:cNvSpPr/>
            <p:nvPr/>
          </p:nvSpPr>
          <p:spPr bwMode="auto">
            <a:xfrm rot="10800000">
              <a:off x="5706283" y="2501783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schemeClr val="bg1"/>
                </a:solidFill>
              </a:endParaRPr>
            </a:p>
          </p:txBody>
        </p:sp>
        <p:sp>
          <p:nvSpPr>
            <p:cNvPr id="24" name="文本框 35"/>
            <p:cNvSpPr txBox="1"/>
            <p:nvPr/>
          </p:nvSpPr>
          <p:spPr>
            <a:xfrm>
              <a:off x="5950919" y="2750710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7" name="Text Placeholder 3"/>
          <p:cNvSpPr txBox="1"/>
          <p:nvPr/>
        </p:nvSpPr>
        <p:spPr>
          <a:xfrm>
            <a:off x="2854002" y="5367358"/>
            <a:ext cx="8687941" cy="91326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掌握分馏柱的使用方法；掌握分液漏斗的使用方法、应用范围和保养方法；掌握液体有机物的干燥方法。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460823" y="1960141"/>
            <a:ext cx="4379517" cy="3744416"/>
            <a:chOff x="1291780" y="1960141"/>
            <a:chExt cx="4379517" cy="3744416"/>
          </a:xfrm>
        </p:grpSpPr>
        <p:grpSp>
          <p:nvGrpSpPr>
            <p:cNvPr id="29" name="组合 28"/>
            <p:cNvGrpSpPr/>
            <p:nvPr/>
          </p:nvGrpSpPr>
          <p:grpSpPr>
            <a:xfrm>
              <a:off x="1291780" y="1960141"/>
              <a:ext cx="4379517" cy="504056"/>
              <a:chOff x="1291780" y="1744117"/>
              <a:chExt cx="4379517" cy="504056"/>
            </a:xfrm>
          </p:grpSpPr>
          <p:cxnSp>
            <p:nvCxnSpPr>
              <p:cNvPr id="36" name="直接连接符 35"/>
              <p:cNvCxnSpPr/>
              <p:nvPr/>
            </p:nvCxnSpPr>
            <p:spPr>
              <a:xfrm flipV="1">
                <a:off x="1291780" y="1744117"/>
                <a:ext cx="313059" cy="504056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1604839" y="1744117"/>
                <a:ext cx="4066458" cy="0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组合 29"/>
            <p:cNvGrpSpPr/>
            <p:nvPr/>
          </p:nvGrpSpPr>
          <p:grpSpPr>
            <a:xfrm>
              <a:off x="1291780" y="3688333"/>
              <a:ext cx="4379517" cy="504056"/>
              <a:chOff x="1291780" y="2032149"/>
              <a:chExt cx="4379517" cy="504056"/>
            </a:xfrm>
          </p:grpSpPr>
          <p:cxnSp>
            <p:nvCxnSpPr>
              <p:cNvPr id="34" name="直接连接符 33"/>
              <p:cNvCxnSpPr/>
              <p:nvPr/>
            </p:nvCxnSpPr>
            <p:spPr>
              <a:xfrm flipV="1">
                <a:off x="1291780" y="2032149"/>
                <a:ext cx="313059" cy="504056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>
                <a:off x="1604839" y="2032149"/>
                <a:ext cx="4066458" cy="0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组合 30"/>
            <p:cNvGrpSpPr/>
            <p:nvPr/>
          </p:nvGrpSpPr>
          <p:grpSpPr>
            <a:xfrm>
              <a:off x="1291780" y="5200501"/>
              <a:ext cx="4379517" cy="504056"/>
              <a:chOff x="1291780" y="2162162"/>
              <a:chExt cx="4379517" cy="504056"/>
            </a:xfrm>
          </p:grpSpPr>
          <p:cxnSp>
            <p:nvCxnSpPr>
              <p:cNvPr id="32" name="直接连接符 31"/>
              <p:cNvCxnSpPr/>
              <p:nvPr/>
            </p:nvCxnSpPr>
            <p:spPr>
              <a:xfrm flipV="1">
                <a:off x="1291780" y="2162162"/>
                <a:ext cx="313059" cy="504056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1604839" y="2162162"/>
                <a:ext cx="4066458" cy="0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5" grpId="0"/>
      <p:bldP spid="26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 txBox="1"/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二、实验原理</a:t>
            </a:r>
            <a:endParaRPr lang="zh-CN" altLang="en-US" sz="2800" b="1" dirty="0">
              <a:solidFill>
                <a:srgbClr val="1092F1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172791" y="1816125"/>
            <a:ext cx="10441159" cy="1134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10"/>
              </a:spcBef>
              <a:spcAft>
                <a:spcPts val="710"/>
              </a:spcAft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在强酸如浓硫酸、浓磷酸的催化作用下使醇进行分子内脱水制备烯烃，本实验用浓磷酸作催化剂，由环己醇脱水制备环己烯。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p:pic>
        <p:nvPicPr>
          <p:cNvPr id="40" name="图片 39"/>
          <p:cNvPicPr/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7748889" y="3688333"/>
            <a:ext cx="2928958" cy="2286016"/>
          </a:xfrm>
          <a:prstGeom prst="roundRect">
            <a:avLst>
              <a:gd name="adj" fmla="val 5054"/>
            </a:avLst>
          </a:prstGeom>
          <a:ln w="19050">
            <a:solidFill>
              <a:srgbClr val="1092F1"/>
            </a:solidFill>
          </a:ln>
        </p:spPr>
      </p:pic>
      <p:grpSp>
        <p:nvGrpSpPr>
          <p:cNvPr id="3" name="组合 2"/>
          <p:cNvGrpSpPr/>
          <p:nvPr/>
        </p:nvGrpSpPr>
        <p:grpSpPr>
          <a:xfrm>
            <a:off x="1820863" y="3688333"/>
            <a:ext cx="5472608" cy="2304256"/>
            <a:chOff x="1532831" y="3400301"/>
            <a:chExt cx="5472608" cy="2304256"/>
          </a:xfrm>
        </p:grpSpPr>
        <p:sp>
          <p:nvSpPr>
            <p:cNvPr id="2" name="矩形: 圆角 1"/>
            <p:cNvSpPr/>
            <p:nvPr/>
          </p:nvSpPr>
          <p:spPr>
            <a:xfrm>
              <a:off x="1532831" y="3400301"/>
              <a:ext cx="5472608" cy="2304256"/>
            </a:xfrm>
            <a:prstGeom prst="roundRect">
              <a:avLst>
                <a:gd name="adj" fmla="val 8986"/>
              </a:avLst>
            </a:prstGeom>
            <a:noFill/>
            <a:ln w="19050">
              <a:solidFill>
                <a:srgbClr val="1092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1820863" y="3954795"/>
              <a:ext cx="4896544" cy="1138882"/>
              <a:chOff x="1619672" y="5229200"/>
              <a:chExt cx="4896544" cy="1138882"/>
            </a:xfrm>
          </p:grpSpPr>
          <p:graphicFrame>
            <p:nvGraphicFramePr>
              <p:cNvPr id="42" name="Object 9"/>
              <p:cNvGraphicFramePr>
                <a:graphicFrameLocks noChangeAspect="1"/>
              </p:cNvGraphicFramePr>
              <p:nvPr/>
            </p:nvGraphicFramePr>
            <p:xfrm>
              <a:off x="2442295" y="5229200"/>
              <a:ext cx="617537" cy="4445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32" name="Equation" r:id="rId2" imgW="6400800" imgH="4267200" progId="Equation.DSMT4">
                      <p:embed/>
                    </p:oleObj>
                  </mc:Choice>
                  <mc:Fallback>
                    <p:oleObj name="Equation" r:id="rId2" imgW="6400800" imgH="4267200" progId="Equation.DSMT4">
                      <p:embed/>
                      <p:pic>
                        <p:nvPicPr>
                          <p:cNvPr id="0" name="Object 9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3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442295" y="5229200"/>
                            <a:ext cx="617537" cy="44450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3" name="Object 9"/>
              <p:cNvGraphicFramePr>
                <a:graphicFrameLocks noChangeAspect="1"/>
              </p:cNvGraphicFramePr>
              <p:nvPr/>
            </p:nvGraphicFramePr>
            <p:xfrm>
              <a:off x="2908871" y="5674320"/>
              <a:ext cx="1735137" cy="635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33" name="Equation" r:id="rId4" imgW="17983200" imgH="6096000" progId="Equation.DSMT4">
                      <p:embed/>
                    </p:oleObj>
                  </mc:Choice>
                  <mc:Fallback>
                    <p:oleObj name="Equation" r:id="rId4" imgW="17983200" imgH="6096000" progId="Equation.DSMT4">
                      <p:embed/>
                      <p:pic>
                        <p:nvPicPr>
                          <p:cNvPr id="0" name="Object 9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5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08871" y="5674320"/>
                            <a:ext cx="1735137" cy="63500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Object 9"/>
              <p:cNvGraphicFramePr>
                <a:graphicFrameLocks noChangeAspect="1"/>
              </p:cNvGraphicFramePr>
              <p:nvPr/>
            </p:nvGraphicFramePr>
            <p:xfrm>
              <a:off x="5547841" y="5737820"/>
              <a:ext cx="968375" cy="5715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34" name="Equation" r:id="rId6" imgW="10058400" imgH="5486400" progId="Equation.DSMT4">
                      <p:embed/>
                    </p:oleObj>
                  </mc:Choice>
                  <mc:Fallback>
                    <p:oleObj name="Equation" r:id="rId6" imgW="10058400" imgH="5486400" progId="Equation.DSMT4">
                      <p:embed/>
                      <p:pic>
                        <p:nvPicPr>
                          <p:cNvPr id="0" name="Object 9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7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547841" y="5737820"/>
                            <a:ext cx="968375" cy="57150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grpSp>
            <p:nvGrpSpPr>
              <p:cNvPr id="45" name="组合 44"/>
              <p:cNvGrpSpPr/>
              <p:nvPr/>
            </p:nvGrpSpPr>
            <p:grpSpPr>
              <a:xfrm>
                <a:off x="4799378" y="5601397"/>
                <a:ext cx="635000" cy="766685"/>
                <a:chOff x="4799378" y="5601397"/>
                <a:chExt cx="635000" cy="766685"/>
              </a:xfrm>
            </p:grpSpPr>
            <p:sp>
              <p:nvSpPr>
                <p:cNvPr id="49" name="流程图: 准备 48"/>
                <p:cNvSpPr/>
                <p:nvPr/>
              </p:nvSpPr>
              <p:spPr>
                <a:xfrm rot="5400000">
                  <a:off x="4733535" y="5667240"/>
                  <a:ext cx="766685" cy="635000"/>
                </a:xfrm>
                <a:prstGeom prst="flowChartPreparation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50" name="直接连接符 49"/>
                <p:cNvCxnSpPr/>
                <p:nvPr/>
              </p:nvCxnSpPr>
              <p:spPr>
                <a:xfrm>
                  <a:off x="5364088" y="5791897"/>
                  <a:ext cx="0" cy="36718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组合 45"/>
              <p:cNvGrpSpPr/>
              <p:nvPr/>
            </p:nvGrpSpPr>
            <p:grpSpPr>
              <a:xfrm>
                <a:off x="1619672" y="5556807"/>
                <a:ext cx="864096" cy="802022"/>
                <a:chOff x="4799378" y="5566060"/>
                <a:chExt cx="864096" cy="802022"/>
              </a:xfrm>
            </p:grpSpPr>
            <p:sp>
              <p:nvSpPr>
                <p:cNvPr id="47" name="流程图: 准备 46"/>
                <p:cNvSpPr/>
                <p:nvPr/>
              </p:nvSpPr>
              <p:spPr>
                <a:xfrm rot="5400000">
                  <a:off x="4733535" y="5667240"/>
                  <a:ext cx="766685" cy="635000"/>
                </a:xfrm>
                <a:prstGeom prst="flowChartPreparation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48" name="直接连接符 47"/>
                <p:cNvCxnSpPr/>
                <p:nvPr/>
              </p:nvCxnSpPr>
              <p:spPr>
                <a:xfrm flipV="1">
                  <a:off x="5425157" y="5566060"/>
                  <a:ext cx="238317" cy="18101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 txBox="1"/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三、实验步骤</a:t>
            </a:r>
            <a:endParaRPr lang="zh-CN" altLang="en-US" sz="2800" b="1" dirty="0">
              <a:solidFill>
                <a:srgbClr val="1092F1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1388817" y="2437871"/>
            <a:ext cx="881765" cy="781220"/>
            <a:chOff x="2502793" y="4371105"/>
            <a:chExt cx="1520712" cy="1347797"/>
          </a:xfrm>
          <a:solidFill>
            <a:srgbClr val="FF9201"/>
          </a:solidFill>
        </p:grpSpPr>
        <p:sp>
          <p:nvSpPr>
            <p:cNvPr id="25" name="Freeform 5"/>
            <p:cNvSpPr/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pFill/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40" name="文本框 26"/>
            <p:cNvSpPr txBox="1"/>
            <p:nvPr/>
          </p:nvSpPr>
          <p:spPr>
            <a:xfrm>
              <a:off x="2752106" y="4447675"/>
              <a:ext cx="1031438" cy="1008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7" name="Text Placeholder 3"/>
          <p:cNvSpPr txBox="1"/>
          <p:nvPr/>
        </p:nvSpPr>
        <p:spPr>
          <a:xfrm>
            <a:off x="2684960" y="4023130"/>
            <a:ext cx="9217023" cy="13933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慢慢加热混合物至沸腾，控制分馏柱顶部温度（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71℃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左右）不超过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90℃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，慢慢蒸出生成的环己烯及水，当反应瓶中只剩下很少量的残渣并出现阵阵白雾时，即可停止蒸馏。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sp>
        <p:nvSpPr>
          <p:cNvPr id="48" name="Text Placeholder 3"/>
          <p:cNvSpPr txBox="1"/>
          <p:nvPr/>
        </p:nvSpPr>
        <p:spPr>
          <a:xfrm>
            <a:off x="2684960" y="2343022"/>
            <a:ext cx="9217022" cy="9588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50 mL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圆底烧瓶中加入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10 mL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环己醇和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5 mL 85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％磷酸，摇匀，加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2~3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粒沸石，安装分馏装置。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1388816" y="4312480"/>
            <a:ext cx="881765" cy="781220"/>
            <a:chOff x="2502793" y="4371105"/>
            <a:chExt cx="1520712" cy="1347797"/>
          </a:xfrm>
        </p:grpSpPr>
        <p:sp>
          <p:nvSpPr>
            <p:cNvPr id="61" name="Freeform 5"/>
            <p:cNvSpPr/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62" name="文本框 26"/>
            <p:cNvSpPr txBox="1"/>
            <p:nvPr/>
          </p:nvSpPr>
          <p:spPr>
            <a:xfrm>
              <a:off x="2752106" y="4434085"/>
              <a:ext cx="1031438" cy="1008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7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 txBox="1"/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三、实验步骤</a:t>
            </a:r>
            <a:endParaRPr lang="zh-CN" altLang="en-US" sz="2800" b="1" dirty="0">
              <a:solidFill>
                <a:srgbClr val="1092F1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1244801" y="2437871"/>
            <a:ext cx="881765" cy="781220"/>
            <a:chOff x="2502793" y="4371105"/>
            <a:chExt cx="1520712" cy="1347797"/>
          </a:xfrm>
          <a:solidFill>
            <a:srgbClr val="FF9201"/>
          </a:solidFill>
        </p:grpSpPr>
        <p:sp>
          <p:nvSpPr>
            <p:cNvPr id="25" name="Freeform 5"/>
            <p:cNvSpPr/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pFill/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40" name="文本框 26"/>
            <p:cNvSpPr txBox="1"/>
            <p:nvPr/>
          </p:nvSpPr>
          <p:spPr>
            <a:xfrm>
              <a:off x="2752106" y="4447675"/>
              <a:ext cx="1031438" cy="1008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7" name="Text Placeholder 3"/>
          <p:cNvSpPr txBox="1"/>
          <p:nvPr/>
        </p:nvSpPr>
        <p:spPr>
          <a:xfrm>
            <a:off x="2540944" y="4599194"/>
            <a:ext cx="9217023" cy="13933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将上层的粗产物从分液漏斗上口倒入一个干燥的小锥形瓶中，加入少量无水氯化钙干燥，塞紧塞子，间歇振摇，放置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10~15 min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，直至产物清亮而不浑浊。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sp>
        <p:nvSpPr>
          <p:cNvPr id="48" name="Text Placeholder 3"/>
          <p:cNvSpPr txBox="1"/>
          <p:nvPr/>
        </p:nvSpPr>
        <p:spPr>
          <a:xfrm>
            <a:off x="2540944" y="2032149"/>
            <a:ext cx="9217022" cy="170809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R="0" algn="l" eaLnBrk="1" hangingPunct="1">
              <a:lnSpc>
                <a:spcPts val="34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将蒸馏液倒入分液漏斗中，静置、分离并弃去下层（水层）。加入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 mL 10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％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Na</a:t>
            </a:r>
            <a:r>
              <a:rPr lang="en-US" altLang="zh-CN" sz="24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</a:t>
            </a:r>
            <a:r>
              <a:rPr lang="en-US" altLang="zh-CN" sz="24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溶液洗涤，振摇后静置，待两层液体分层清晰后，分离并弃去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Na</a:t>
            </a:r>
            <a:r>
              <a:rPr lang="en-US" altLang="zh-CN" sz="24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</a:t>
            </a:r>
            <a:r>
              <a:rPr lang="en-US" altLang="zh-CN" sz="24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溶液层（下层），再用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 mL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饱和食盐水洗涤一次，振摇，静置，分离并弃去水层（下层）。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1244800" y="4888544"/>
            <a:ext cx="881765" cy="781220"/>
            <a:chOff x="2502793" y="4371105"/>
            <a:chExt cx="1520712" cy="1347797"/>
          </a:xfrm>
        </p:grpSpPr>
        <p:sp>
          <p:nvSpPr>
            <p:cNvPr id="61" name="Freeform 5"/>
            <p:cNvSpPr/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62" name="文本框 26"/>
            <p:cNvSpPr txBox="1"/>
            <p:nvPr/>
          </p:nvSpPr>
          <p:spPr>
            <a:xfrm>
              <a:off x="2752106" y="4434085"/>
              <a:ext cx="1031438" cy="1008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 txBox="1"/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三、实验步骤</a:t>
            </a:r>
            <a:endParaRPr lang="zh-CN" altLang="en-US" sz="2800" b="1" dirty="0">
              <a:solidFill>
                <a:srgbClr val="1092F1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1316807" y="3034031"/>
            <a:ext cx="1226166" cy="1086350"/>
            <a:chOff x="2502793" y="4371105"/>
            <a:chExt cx="1520712" cy="1347797"/>
          </a:xfrm>
          <a:solidFill>
            <a:srgbClr val="FF9201"/>
          </a:solidFill>
        </p:grpSpPr>
        <p:sp>
          <p:nvSpPr>
            <p:cNvPr id="25" name="Freeform 5"/>
            <p:cNvSpPr/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pFill/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40" name="文本框 26"/>
            <p:cNvSpPr txBox="1"/>
            <p:nvPr/>
          </p:nvSpPr>
          <p:spPr>
            <a:xfrm>
              <a:off x="2752106" y="4572637"/>
              <a:ext cx="1031438" cy="878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5</a:t>
              </a:r>
              <a:endParaRPr lang="zh-CN" alt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8" name="Text Placeholder 3"/>
          <p:cNvSpPr txBox="1"/>
          <p:nvPr/>
        </p:nvSpPr>
        <p:spPr>
          <a:xfrm>
            <a:off x="3191046" y="2464197"/>
            <a:ext cx="8568951" cy="226594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R="0" algn="l" eaLnBrk="1" hangingPunct="1">
              <a:lnSpc>
                <a:spcPts val="36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安装普通蒸馏装置，仪器必须干燥。将干燥后的粗产物，通过放有棉花的玻璃漏斗（注意要干燥），直接滤入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50 mL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干燥的蒸馏烧瓶中，加入几粒沸石，加热蒸馏，收集沸点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80~85℃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的馏分于一已称重的干燥的小锥形瓶中，称量，交回产品（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5-6 g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），计算产率（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61~73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％）。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 txBox="1"/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四、注意事项</a:t>
            </a:r>
            <a:endParaRPr lang="zh-CN" altLang="en-US" sz="2800" b="1" dirty="0">
              <a:solidFill>
                <a:srgbClr val="1092F1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/>
          <p:cNvSpPr txBox="1"/>
          <p:nvPr/>
        </p:nvSpPr>
        <p:spPr>
          <a:xfrm>
            <a:off x="2468935" y="2464197"/>
            <a:ext cx="9361040" cy="91326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分馏柱蒸馏部分部位较高，因此安装时，必须以电热套为基准，接受瓶放在升降台上。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sp>
        <p:nvSpPr>
          <p:cNvPr id="9" name="Text Placeholder 3"/>
          <p:cNvSpPr txBox="1"/>
          <p:nvPr/>
        </p:nvSpPr>
        <p:spPr>
          <a:xfrm>
            <a:off x="2468935" y="4407329"/>
            <a:ext cx="9361040" cy="4331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240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蒸馏产品所用的仪器必须干燥，否则造成产品带水而浑浊。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sp>
        <p:nvSpPr>
          <p:cNvPr id="10" name="箭头: 五边形 9"/>
          <p:cNvSpPr/>
          <p:nvPr/>
        </p:nvSpPr>
        <p:spPr>
          <a:xfrm>
            <a:off x="1028777" y="2657380"/>
            <a:ext cx="1170319" cy="601541"/>
          </a:xfrm>
          <a:prstGeom prst="homePlate">
            <a:avLst/>
          </a:prstGeom>
          <a:solidFill>
            <a:srgbClr val="FF9201"/>
          </a:solidFill>
          <a:ln w="254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1</a:t>
            </a:r>
            <a:endParaRPr lang="zh-CN" altLang="en-US" sz="32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1" name="箭头: 五边形 10"/>
          <p:cNvSpPr/>
          <p:nvPr/>
        </p:nvSpPr>
        <p:spPr>
          <a:xfrm>
            <a:off x="1028776" y="4325408"/>
            <a:ext cx="1170319" cy="601541"/>
          </a:xfrm>
          <a:prstGeom prst="homePlate">
            <a:avLst/>
          </a:prstGeom>
          <a:solidFill>
            <a:srgbClr val="1092F1"/>
          </a:solidFill>
          <a:ln w="254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2</a:t>
            </a:r>
            <a:endParaRPr lang="zh-CN" altLang="en-US" sz="32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8" grpId="0"/>
      <p:bldP spid="9" grpId="0"/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自定义 386">
      <a:dk1>
        <a:sysClr val="windowText" lastClr="000000"/>
      </a:dk1>
      <a:lt1>
        <a:sysClr val="window" lastClr="FFFFFF"/>
      </a:lt1>
      <a:dk2>
        <a:srgbClr val="29ABE2"/>
      </a:dk2>
      <a:lt2>
        <a:srgbClr val="E7E6E6"/>
      </a:lt2>
      <a:accent1>
        <a:srgbClr val="29ABE2"/>
      </a:accent1>
      <a:accent2>
        <a:srgbClr val="C8C8C8"/>
      </a:accent2>
      <a:accent3>
        <a:srgbClr val="29ABE2"/>
      </a:accent3>
      <a:accent4>
        <a:srgbClr val="C8C8C8"/>
      </a:accent4>
      <a:accent5>
        <a:srgbClr val="29ABE2"/>
      </a:accent5>
      <a:accent6>
        <a:srgbClr val="C8C8C8"/>
      </a:accent6>
      <a:hlink>
        <a:srgbClr val="29ABE2"/>
      </a:hlink>
      <a:folHlink>
        <a:srgbClr val="C8C8C8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891</Words>
  <Application>WPS 演示</Application>
  <PresentationFormat>自定义</PresentationFormat>
  <Paragraphs>106</Paragraphs>
  <Slides>10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Arial</vt:lpstr>
      <vt:lpstr>宋体</vt:lpstr>
      <vt:lpstr>Wingdings</vt:lpstr>
      <vt:lpstr>Calibri</vt:lpstr>
      <vt:lpstr>微软雅黑</vt:lpstr>
      <vt:lpstr>Arial</vt:lpstr>
      <vt:lpstr>时尚中黑简体</vt:lpstr>
      <vt:lpstr>Times New Roman</vt:lpstr>
      <vt:lpstr>Impact</vt:lpstr>
      <vt:lpstr>Symbol</vt:lpstr>
      <vt:lpstr>FontAwesome</vt:lpstr>
      <vt:lpstr>Arial Unicode MS</vt:lpstr>
      <vt:lpstr>Segoe Print</vt:lpstr>
      <vt:lpstr>Office Theme</vt:lpstr>
      <vt:lpstr>Equation.DSMT4</vt:lpstr>
      <vt:lpstr>Equation.DSMT4</vt:lpstr>
      <vt:lpstr>Equation.DSMT4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bt1191</dc:title>
  <dc:creator/>
  <cp:lastModifiedBy>hasee</cp:lastModifiedBy>
  <cp:revision>2</cp:revision>
  <dcterms:created xsi:type="dcterms:W3CDTF">2017-02-21T13:09:00Z</dcterms:created>
  <dcterms:modified xsi:type="dcterms:W3CDTF">2018-09-29T02:22:49Z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

<file path=docProps/thumbnail.jpeg>
</file>